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68" r:id="rId3"/>
    <p:sldId id="275" r:id="rId4"/>
    <p:sldId id="276" r:id="rId5"/>
    <p:sldId id="269" r:id="rId6"/>
    <p:sldId id="277" r:id="rId7"/>
    <p:sldId id="270" r:id="rId8"/>
    <p:sldId id="271" r:id="rId9"/>
    <p:sldId id="272" r:id="rId10"/>
    <p:sldId id="278" r:id="rId11"/>
    <p:sldId id="27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6" autoAdjust="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47AB5-CA99-4796-862A-ACCE52C60A2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4C69-9847-4B43-8BB1-0D7CAF92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0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4C69-9847-4B43-8BB1-0D7CAF92AE9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0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4403-52ED-45E3-B116-CF40B52489D8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bg6W7wefCjLrhAwVN2FQPfVRdJOhZdeG?Ups=shar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uradm.gov.ua/press-tsentr/item/4948-nebezpechni-ihry-dlia-pidlitkiv" TargetMode="External"/><Relationship Id="rId2" Type="http://schemas.openxmlformats.org/officeDocument/2006/relationships/hyperlink" Target="https://www.radiosvoboda.org/a/28886363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Dark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348" y="-463229"/>
            <a:ext cx="9504040" cy="73700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1844824"/>
            <a:ext cx="73448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Старшокласники в </a:t>
            </a:r>
            <a:r>
              <a:rPr lang="uk-UA" sz="55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поліваріативному</a:t>
            </a:r>
            <a:r>
              <a:rPr lang="uk-UA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світі</a:t>
            </a:r>
            <a:endParaRPr lang="en-US" sz="5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2" descr="C:\Users\rdh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197" y="4077072"/>
            <a:ext cx="302895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8466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Комунальна установа « Центр професійного розвитку педагогічних працівників Вінницької міської ради»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Корисні джерела для роботи класного керівника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Компас.Посібник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 освіти в галузі прав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людиниза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участі молоді.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www.coe.int/ compass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Мисан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П.Вербицька, О.Войтенко Вчимося бути громадянами.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Львів.ЗУКЦ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2008</a:t>
            </a: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Н.Голосова,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С.ратушняк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Т.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Ремех.Живи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 правилами.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Львів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ЗУКЦ 2007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Буров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О.Войтенко, І.Костюк Виховуємо людину і громадянина.</a:t>
            </a:r>
            <a:r>
              <a:rPr lang="uk-UA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Відродження», </a:t>
            </a:r>
            <a:r>
              <a:rPr lang="uk-UA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2006.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Релігійна багатоманітність та міжкультурна освіта.</a:t>
            </a:r>
          </a:p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Редактор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_Дж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он Кіст. Рада Європи , 2008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О.Войтенко, Ю.Комаров, 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Костюк.Я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ТИ, ВІН, ВОНИ…» Відродження», 2009.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Подолання </a:t>
            </a:r>
            <a:r>
              <a:rPr lang="uk-UA" sz="2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булінгу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Відеоролик</a:t>
            </a:r>
            <a:r>
              <a:rPr lang="uk-UA" sz="24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r>
              <a:rPr lang="ru-RU" sz="2000" dirty="0" smtClean="0">
                <a:solidFill>
                  <a:srgbClr val="666666"/>
                </a:solidFill>
                <a:latin typeface="Arial"/>
                <a:ea typeface="Times New Roman"/>
              </a:rPr>
              <a:t>:</a:t>
            </a:r>
            <a:r>
              <a:rPr lang="ru-RU" sz="1600" dirty="0">
                <a:solidFill>
                  <a:srgbClr val="C00000"/>
                </a:solidFill>
                <a:latin typeface="Arial"/>
                <a:ea typeface="Times New Roman"/>
              </a:rPr>
              <a:t> </a:t>
            </a:r>
            <a:r>
              <a:rPr lang="ru-RU" sz="1600" dirty="0">
                <a:solidFill>
                  <a:srgbClr val="C00000"/>
                </a:solidFill>
                <a:latin typeface="Arial"/>
                <a:ea typeface="Times New Roman"/>
                <a:hlinkClick r:id="rId2"/>
              </a:rPr>
              <a:t>https://</a:t>
            </a:r>
            <a:r>
              <a:rPr lang="ru-RU" sz="1600" dirty="0" smtClean="0">
                <a:solidFill>
                  <a:srgbClr val="C00000"/>
                </a:solidFill>
                <a:latin typeface="Arial"/>
                <a:ea typeface="Times New Roman"/>
                <a:hlinkClick r:id="rId2"/>
              </a:rPr>
              <a:t>drive.google.com/drive/folders/1bg6W7wefCjLrhAwVN2FQPfVRdJOhZdeG?Ups=sharing</a:t>
            </a:r>
            <a:endParaRPr lang="ru-RU" sz="16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8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Корисні джерела для роботи класного </a:t>
            </a:r>
            <a:r>
              <a:rPr lang="uk-UA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керівника</a:t>
            </a:r>
            <a:br>
              <a:rPr lang="uk-UA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uk-UA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( продовження)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Запобігання торгівлі людьми та експлуатації дітей. Навчально-методичний посібник. Частина І, ІІ. К., 2005.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Сучасні вияви молодіжної субкультури.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osvita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ru-RU" sz="2000" u="sng" dirty="0">
                <a:solidFill>
                  <a:srgbClr val="1A0DAB"/>
                </a:solidFill>
                <a:latin typeface="arial"/>
              </a:rPr>
              <a:t/>
            </a:r>
            <a:br>
              <a:rPr lang="ru-RU" sz="2000" u="sng" dirty="0">
                <a:solidFill>
                  <a:srgbClr val="1A0DAB"/>
                </a:solidFill>
                <a:latin typeface="arial"/>
              </a:rPr>
            </a:b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Кібербулінг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 у </a:t>
            </a: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підлітковому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 рейтингу </a:t>
            </a: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інтернет-небезпек</a:t>
            </a:r>
            <a:endParaRPr lang="ru-RU" sz="1800" u="sng" dirty="0">
              <a:solidFill>
                <a:srgbClr val="1A0DAB"/>
              </a:solidFill>
              <a:latin typeface="arial"/>
            </a:endParaRPr>
          </a:p>
          <a:p>
            <a:r>
              <a:rPr lang="en-US" sz="1800" u="sng" dirty="0">
                <a:solidFill>
                  <a:srgbClr val="202124"/>
                </a:solidFill>
                <a:latin typeface="arial"/>
              </a:rPr>
              <a:t>www.irbis-nbuv.gov.ua</a:t>
            </a:r>
            <a:r>
              <a:rPr lang="en-US" sz="1800" u="sng" dirty="0">
                <a:solidFill>
                  <a:srgbClr val="5F6368"/>
                </a:solidFill>
                <a:latin typeface="arial"/>
              </a:rPr>
              <a:t> › </a:t>
            </a:r>
            <a:r>
              <a:rPr lang="en-US" sz="1800" u="sng" dirty="0" err="1">
                <a:solidFill>
                  <a:srgbClr val="5F6368"/>
                </a:solidFill>
                <a:latin typeface="arial"/>
              </a:rPr>
              <a:t>irbis_nbuv</a:t>
            </a:r>
            <a:r>
              <a:rPr lang="en-US" sz="1800" u="sng" dirty="0">
                <a:solidFill>
                  <a:srgbClr val="5F6368"/>
                </a:solidFill>
                <a:latin typeface="arial"/>
              </a:rPr>
              <a:t> › cgiirbis_64 › </a:t>
            </a:r>
            <a:r>
              <a:rPr lang="en-US" sz="1800" u="sng" dirty="0" err="1">
                <a:solidFill>
                  <a:srgbClr val="5F6368"/>
                </a:solidFill>
                <a:latin typeface="arial"/>
              </a:rPr>
              <a:t>Pn</a:t>
            </a:r>
            <a:r>
              <a:rPr lang="en-US" sz="1800" u="sng" dirty="0" smtClean="0">
                <a:solidFill>
                  <a:srgbClr val="5F6368"/>
                </a:solidFill>
                <a:latin typeface="arial"/>
              </a:rPr>
              <a:t>...</a:t>
            </a:r>
            <a: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  <a:t/>
            </a:r>
            <a:b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</a:br>
            <a:r>
              <a:rPr lang="ru-RU" sz="1800" dirty="0" err="1">
                <a:solidFill>
                  <a:srgbClr val="1A0DAB"/>
                </a:solidFill>
                <a:latin typeface="arial"/>
                <a:hlinkClick r:id="rId2"/>
              </a:rPr>
              <a:t>Булінг</a:t>
            </a:r>
            <a: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  <a:t>, </a:t>
            </a:r>
            <a:r>
              <a:rPr lang="ru-RU" sz="1800" dirty="0" err="1">
                <a:solidFill>
                  <a:srgbClr val="1A0DAB"/>
                </a:solidFill>
                <a:latin typeface="arial"/>
                <a:hlinkClick r:id="rId2"/>
              </a:rPr>
              <a:t>або</a:t>
            </a:r>
            <a: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  <a:t> </a:t>
            </a:r>
            <a:r>
              <a:rPr lang="ru-RU" sz="1800" dirty="0" err="1">
                <a:solidFill>
                  <a:srgbClr val="1A0DAB"/>
                </a:solidFill>
                <a:latin typeface="arial"/>
                <a:hlinkClick r:id="rId2"/>
              </a:rPr>
              <a:t>шкільне</a:t>
            </a:r>
            <a: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  <a:t> </a:t>
            </a:r>
            <a:r>
              <a:rPr lang="ru-RU" sz="1800" dirty="0" err="1">
                <a:solidFill>
                  <a:srgbClr val="1A0DAB"/>
                </a:solidFill>
                <a:latin typeface="arial"/>
                <a:hlinkClick r:id="rId2"/>
              </a:rPr>
              <a:t>цькування</a:t>
            </a:r>
            <a: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  <a:t>: </a:t>
            </a:r>
            <a:r>
              <a:rPr lang="ru-RU" sz="1800" dirty="0" err="1">
                <a:solidFill>
                  <a:srgbClr val="1A0DAB"/>
                </a:solidFill>
                <a:latin typeface="arial"/>
                <a:hlinkClick r:id="rId2"/>
              </a:rPr>
              <a:t>налякати</a:t>
            </a:r>
            <a: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  <a:t> </a:t>
            </a:r>
            <a:r>
              <a:rPr lang="ru-RU" sz="1800" dirty="0" err="1">
                <a:solidFill>
                  <a:srgbClr val="1A0DAB"/>
                </a:solidFill>
                <a:latin typeface="arial"/>
                <a:hlinkClick r:id="rId2"/>
              </a:rPr>
              <a:t>поліцією</a:t>
            </a:r>
            <a:r>
              <a:rPr lang="ru-RU" sz="1800" dirty="0">
                <a:solidFill>
                  <a:srgbClr val="1A0DAB"/>
                </a:solidFill>
                <a:latin typeface="arial"/>
                <a:hlinkClick r:id="rId2"/>
              </a:rPr>
              <a:t> не ...</a:t>
            </a:r>
          </a:p>
          <a:p>
            <a:r>
              <a:rPr lang="en-US" sz="1800" dirty="0">
                <a:solidFill>
                  <a:srgbClr val="202124"/>
                </a:solidFill>
                <a:latin typeface="arial"/>
                <a:hlinkClick r:id="rId2"/>
              </a:rPr>
              <a:t>www.radiosvoboda.org</a:t>
            </a:r>
            <a:r>
              <a:rPr lang="en-US" sz="1800" dirty="0">
                <a:solidFill>
                  <a:srgbClr val="5F6368"/>
                </a:solidFill>
                <a:latin typeface="arial"/>
                <a:hlinkClick r:id="rId2"/>
              </a:rPr>
              <a:t> › ...</a:t>
            </a:r>
            <a:endParaRPr lang="en-US" sz="1800" dirty="0">
              <a:solidFill>
                <a:srgbClr val="1A0DAB"/>
              </a:solidFill>
              <a:latin typeface="arial"/>
              <a:hlinkClick r:id="rId2"/>
            </a:endParaRPr>
          </a:p>
          <a:p>
            <a:r>
              <a:rPr lang="ru-RU" sz="1800" u="sng" dirty="0">
                <a:solidFill>
                  <a:srgbClr val="1A0DAB"/>
                </a:solidFill>
                <a:latin typeface="arial"/>
              </a:rPr>
              <a:t>В </a:t>
            </a: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Інтернеті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 </a:t>
            </a: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з'явилися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 </a:t>
            </a: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нові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 </a:t>
            </a: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небезпечні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 </a:t>
            </a:r>
            <a:r>
              <a:rPr lang="ru-RU" sz="1800" u="sng" dirty="0" err="1">
                <a:solidFill>
                  <a:srgbClr val="1A0DAB"/>
                </a:solidFill>
                <a:latin typeface="arial"/>
              </a:rPr>
              <a:t>ігри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 для </a:t>
            </a:r>
            <a:r>
              <a:rPr lang="ru-RU" sz="1800" u="sng" dirty="0" err="1" smtClean="0">
                <a:solidFill>
                  <a:srgbClr val="1A0DAB"/>
                </a:solidFill>
                <a:latin typeface="arial"/>
              </a:rPr>
              <a:t>підлітків</a:t>
            </a:r>
            <a:r>
              <a:rPr lang="en-US" sz="1800" u="sng" dirty="0" smtClean="0">
                <a:solidFill>
                  <a:srgbClr val="1A0DAB"/>
                </a:solidFill>
                <a:latin typeface="arial"/>
              </a:rPr>
              <a:t>  34. </a:t>
            </a:r>
            <a:r>
              <a:rPr lang="en-US" sz="1800" u="sng" dirty="0" err="1" smtClean="0">
                <a:solidFill>
                  <a:srgbClr val="1A0DAB"/>
                </a:solidFill>
                <a:latin typeface="arial"/>
              </a:rPr>
              <a:t>ua</a:t>
            </a:r>
            <a:endParaRPr lang="en-US" sz="1800" dirty="0">
              <a:solidFill>
                <a:srgbClr val="4D5156"/>
              </a:solidFill>
              <a:latin typeface="arial"/>
            </a:endParaRPr>
          </a:p>
          <a:p>
            <a:r>
              <a:rPr lang="ru-RU" sz="1800" u="sng" dirty="0" err="1">
                <a:latin typeface="arial"/>
              </a:rPr>
              <a:t>П'ять</a:t>
            </a:r>
            <a:r>
              <a:rPr lang="ru-RU" sz="1800" u="sng" dirty="0">
                <a:latin typeface="arial"/>
              </a:rPr>
              <a:t> </a:t>
            </a:r>
            <a:r>
              <a:rPr lang="ru-RU" sz="1800" u="sng" dirty="0" err="1">
                <a:latin typeface="arial"/>
              </a:rPr>
              <a:t>небезпечних</a:t>
            </a:r>
            <a:r>
              <a:rPr lang="ru-RU" sz="1800" u="sng" dirty="0">
                <a:latin typeface="arial"/>
              </a:rPr>
              <a:t> </a:t>
            </a:r>
            <a:r>
              <a:rPr lang="ru-RU" sz="1800" u="sng" dirty="0" err="1">
                <a:latin typeface="arial"/>
              </a:rPr>
              <a:t>ігор</a:t>
            </a:r>
            <a:r>
              <a:rPr lang="ru-RU" sz="1800" u="sng" dirty="0">
                <a:latin typeface="arial"/>
              </a:rPr>
              <a:t> </a:t>
            </a:r>
            <a:r>
              <a:rPr lang="ru-RU" sz="1800" u="sng" dirty="0" err="1">
                <a:latin typeface="arial"/>
              </a:rPr>
              <a:t>підлітків</a:t>
            </a:r>
            <a:r>
              <a:rPr lang="ru-RU" sz="1800" u="sng" dirty="0">
                <a:latin typeface="arial"/>
              </a:rPr>
              <a:t> — </a:t>
            </a:r>
            <a:r>
              <a:rPr lang="ru-RU" sz="1800" u="sng" dirty="0" err="1">
                <a:latin typeface="arial"/>
              </a:rPr>
              <a:t>зверніть</a:t>
            </a:r>
            <a:r>
              <a:rPr lang="ru-RU" sz="1800" u="sng" dirty="0">
                <a:latin typeface="arial"/>
              </a:rPr>
              <a:t> на них </a:t>
            </a:r>
            <a:r>
              <a:rPr lang="ru-RU" sz="1800" u="sng" dirty="0" err="1" smtClean="0">
                <a:latin typeface="arial"/>
              </a:rPr>
              <a:t>увагу</a:t>
            </a:r>
            <a:r>
              <a:rPr lang="en-US" sz="1800" u="sng" dirty="0" smtClean="0">
                <a:solidFill>
                  <a:srgbClr val="1A0DAB"/>
                </a:solidFill>
                <a:latin typeface="arial"/>
              </a:rPr>
              <a:t>/</a:t>
            </a:r>
            <a:r>
              <a:rPr lang="ru-RU" sz="1800" u="sng" dirty="0">
                <a:solidFill>
                  <a:srgbClr val="1A0DAB"/>
                </a:solidFill>
                <a:latin typeface="arial"/>
              </a:rPr>
              <a:t> </a:t>
            </a:r>
            <a:r>
              <a:rPr lang="en-US" sz="1800" u="sng" dirty="0" err="1" smtClean="0">
                <a:solidFill>
                  <a:srgbClr val="1A0DAB"/>
                </a:solidFill>
                <a:latin typeface="arial"/>
              </a:rPr>
              <a:t>osvitoria.media</a:t>
            </a:r>
            <a:r>
              <a:rPr lang="ru-RU" sz="1800" u="sng" dirty="0">
                <a:solidFill>
                  <a:srgbClr val="1A0DAB"/>
                </a:solidFill>
                <a:latin typeface="arial"/>
                <a:hlinkClick r:id="rId3"/>
              </a:rPr>
              <a:t/>
            </a:r>
            <a:br>
              <a:rPr lang="ru-RU" sz="1800" u="sng" dirty="0">
                <a:solidFill>
                  <a:srgbClr val="1A0DAB"/>
                </a:solidFill>
                <a:latin typeface="arial"/>
                <a:hlinkClick r:id="rId3"/>
              </a:rPr>
            </a:br>
            <a:r>
              <a:rPr lang="ru-RU" sz="1800" u="sng" dirty="0" err="1">
                <a:solidFill>
                  <a:srgbClr val="1A0DAB"/>
                </a:solidFill>
                <a:latin typeface="arial"/>
                <a:hlinkClick r:id="rId3"/>
              </a:rPr>
              <a:t>Небезпечні</a:t>
            </a:r>
            <a:r>
              <a:rPr lang="ru-RU" sz="1800" u="sng" dirty="0">
                <a:solidFill>
                  <a:srgbClr val="1A0DAB"/>
                </a:solidFill>
                <a:latin typeface="arial"/>
                <a:hlinkClick r:id="rId3"/>
              </a:rPr>
              <a:t> </a:t>
            </a:r>
            <a:r>
              <a:rPr lang="ru-RU" sz="1800" u="sng" dirty="0" err="1">
                <a:solidFill>
                  <a:srgbClr val="1A0DAB"/>
                </a:solidFill>
                <a:latin typeface="arial"/>
                <a:hlinkClick r:id="rId3"/>
              </a:rPr>
              <a:t>ігри</a:t>
            </a:r>
            <a:r>
              <a:rPr lang="ru-RU" sz="1800" u="sng" dirty="0">
                <a:solidFill>
                  <a:srgbClr val="1A0DAB"/>
                </a:solidFill>
                <a:latin typeface="arial"/>
                <a:hlinkClick r:id="rId3"/>
              </a:rPr>
              <a:t> для </a:t>
            </a:r>
            <a:r>
              <a:rPr lang="ru-RU" sz="1800" u="sng" dirty="0" err="1">
                <a:solidFill>
                  <a:srgbClr val="1A0DAB"/>
                </a:solidFill>
                <a:latin typeface="arial"/>
                <a:hlinkClick r:id="rId3"/>
              </a:rPr>
              <a:t>підлітків</a:t>
            </a:r>
            <a:endParaRPr lang="ru-RU" sz="1800" u="sng" dirty="0">
              <a:solidFill>
                <a:srgbClr val="1A0DAB"/>
              </a:solidFill>
              <a:latin typeface="arial"/>
              <a:hlinkClick r:id="rId3"/>
            </a:endParaRPr>
          </a:p>
          <a:p>
            <a:r>
              <a:rPr lang="en-US" sz="1800" u="sng" dirty="0">
                <a:solidFill>
                  <a:srgbClr val="202124"/>
                </a:solidFill>
                <a:latin typeface="arial"/>
                <a:hlinkClick r:id="rId3"/>
              </a:rPr>
              <a:t>turadm.gov.ua</a:t>
            </a:r>
            <a:r>
              <a:rPr lang="en-US" sz="1800" u="sng" dirty="0">
                <a:solidFill>
                  <a:srgbClr val="5F6368"/>
                </a:solidFill>
                <a:latin typeface="arial"/>
                <a:hlinkClick r:id="rId3"/>
              </a:rPr>
              <a:t> › 4948-nebezpechni-ihry-dlia-pidlitkiv</a:t>
            </a:r>
            <a:endParaRPr lang="en-US" sz="1800" u="sng" dirty="0">
              <a:solidFill>
                <a:srgbClr val="1A0DAB"/>
              </a:solidFill>
              <a:latin typeface="arial"/>
              <a:hlinkClick r:id="rId3"/>
            </a:endParaRPr>
          </a:p>
          <a:p>
            <a:endParaRPr lang="en-US" sz="1800" dirty="0">
              <a:solidFill>
                <a:srgbClr val="202124"/>
              </a:solidFill>
              <a:latin typeface="arial"/>
            </a:endParaRPr>
          </a:p>
          <a:p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9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Documents and Settings\1\Рабочий стол\our-mission-statement-20140519072426-53794f3a4dc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285992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Дякую за увагу !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Виховна місія школи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« Місія </a:t>
            </a:r>
            <a:r>
              <a:rPr lang="uk-UA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школи-</a:t>
            </a:r>
            <a:r>
              <a:rPr lang="uk-U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боротися за людину»</a:t>
            </a:r>
          </a:p>
          <a:p>
            <a:pPr marL="0" indent="0">
              <a:buNone/>
            </a:pP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Виховувати людину – це передусім 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знайти її душу, бачити  та відчувати її індивідуальний світ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uk-UA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В.Сухомли</a:t>
            </a:r>
            <a:r>
              <a:rPr lang="uk-UA" dirty="0" smtClean="0">
                <a:solidFill>
                  <a:srgbClr val="0070C0"/>
                </a:solidFill>
              </a:rPr>
              <a:t>нський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Виховання – невід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ємна складова освітнього процесу ст.15 Закону України « Про повну загальну середню освіту»</a:t>
            </a:r>
            <a:b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uk-UA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цінностях: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038600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u="sng" dirty="0" smtClean="0">
                <a:solidFill>
                  <a:srgbClr val="002060"/>
                </a:solidFill>
              </a:rPr>
              <a:t>Морально-етичних:</a:t>
            </a:r>
          </a:p>
          <a:p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ідність, </a:t>
            </a:r>
          </a:p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чесність, </a:t>
            </a:r>
          </a:p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справедливість, </a:t>
            </a:r>
          </a:p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турбота, </a:t>
            </a:r>
          </a:p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повага до життя,</a:t>
            </a:r>
          </a:p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повага до себе та </a:t>
            </a:r>
          </a:p>
          <a:p>
            <a:pPr marL="0" indent="0">
              <a:buNone/>
            </a:pP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інших лю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211960" y="1052736"/>
            <a:ext cx="4536504" cy="5246043"/>
          </a:xfrm>
        </p:spPr>
        <p:txBody>
          <a:bodyPr>
            <a:normAutofit fontScale="92500" lnSpcReduction="10000"/>
          </a:bodyPr>
          <a:lstStyle/>
          <a:p>
            <a:endParaRPr lang="uk-UA" b="1" u="sng" dirty="0" smtClean="0">
              <a:solidFill>
                <a:srgbClr val="002060"/>
              </a:solidFill>
            </a:endParaRPr>
          </a:p>
          <a:p>
            <a:r>
              <a:rPr lang="uk-UA" b="1" u="sng" dirty="0" smtClean="0">
                <a:solidFill>
                  <a:srgbClr val="002060"/>
                </a:solidFill>
              </a:rPr>
              <a:t>Соціально-політичних: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Свобода;</a:t>
            </a:r>
          </a:p>
          <a:p>
            <a:r>
              <a:rPr lang="uk-UA" dirty="0">
                <a:solidFill>
                  <a:srgbClr val="002060"/>
                </a:solidFill>
              </a:rPr>
              <a:t>д</a:t>
            </a:r>
            <a:r>
              <a:rPr lang="uk-UA" dirty="0" smtClean="0">
                <a:solidFill>
                  <a:srgbClr val="002060"/>
                </a:solidFill>
              </a:rPr>
              <a:t>емократія;</a:t>
            </a:r>
          </a:p>
          <a:p>
            <a:r>
              <a:rPr lang="uk-UA" dirty="0">
                <a:solidFill>
                  <a:srgbClr val="002060"/>
                </a:solidFill>
              </a:rPr>
              <a:t>т</a:t>
            </a:r>
            <a:r>
              <a:rPr lang="uk-UA" dirty="0" smtClean="0">
                <a:solidFill>
                  <a:srgbClr val="002060"/>
                </a:solidFill>
              </a:rPr>
              <a:t>урбота;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повага;до рідної мови і культури;</a:t>
            </a:r>
          </a:p>
          <a:p>
            <a:r>
              <a:rPr lang="uk-UA" dirty="0">
                <a:solidFill>
                  <a:srgbClr val="002060"/>
                </a:solidFill>
              </a:rPr>
              <a:t>п</a:t>
            </a:r>
            <a:r>
              <a:rPr lang="uk-UA" dirty="0" smtClean="0">
                <a:solidFill>
                  <a:srgbClr val="002060"/>
                </a:solidFill>
              </a:rPr>
              <a:t>атріотизм;</a:t>
            </a:r>
          </a:p>
          <a:p>
            <a:r>
              <a:rPr lang="uk-UA" dirty="0">
                <a:solidFill>
                  <a:srgbClr val="002060"/>
                </a:solidFill>
              </a:rPr>
              <a:t>ш</a:t>
            </a:r>
            <a:r>
              <a:rPr lang="uk-UA" dirty="0" smtClean="0">
                <a:solidFill>
                  <a:srgbClr val="002060"/>
                </a:solidFill>
              </a:rPr>
              <a:t>анобливе ставлення до довкілля, закону;</a:t>
            </a:r>
          </a:p>
          <a:p>
            <a:r>
              <a:rPr lang="uk-UA" dirty="0">
                <a:solidFill>
                  <a:srgbClr val="002060"/>
                </a:solidFill>
              </a:rPr>
              <a:t>с</a:t>
            </a:r>
            <a:r>
              <a:rPr lang="uk-UA" dirty="0" smtClean="0">
                <a:solidFill>
                  <a:srgbClr val="002060"/>
                </a:solidFill>
              </a:rPr>
              <a:t>олідарність; відповідальність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Індивідуальна самоосвітня діяльність</a:t>
            </a:r>
            <a:r>
              <a:rPr lang="en-US" sz="3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класного керівника </a:t>
            </a:r>
            <a:r>
              <a:rPr lang="uk-UA" sz="31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-це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err="1" smtClean="0"/>
              <a:t>саморефлексі</a:t>
            </a:r>
            <a:endParaRPr lang="uk-UA" dirty="0" smtClean="0"/>
          </a:p>
        </p:txBody>
      </p:sp>
      <p:sp>
        <p:nvSpPr>
          <p:cNvPr id="5" name="Овал 4"/>
          <p:cNvSpPr/>
          <p:nvPr/>
        </p:nvSpPr>
        <p:spPr>
          <a:xfrm>
            <a:off x="2267744" y="1484784"/>
            <a:ext cx="5184576" cy="1394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Саморефлексія</a:t>
            </a:r>
            <a:endParaRPr lang="uk-UA" sz="4000" dirty="0"/>
          </a:p>
        </p:txBody>
      </p:sp>
      <p:sp>
        <p:nvSpPr>
          <p:cNvPr id="7" name="Овал 6"/>
          <p:cNvSpPr/>
          <p:nvPr/>
        </p:nvSpPr>
        <p:spPr>
          <a:xfrm>
            <a:off x="251520" y="2492896"/>
            <a:ext cx="374441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600" dirty="0">
                <a:solidFill>
                  <a:prstClr val="white"/>
                </a:solidFill>
              </a:rPr>
              <a:t>Самооцінка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3491880" y="2486240"/>
            <a:ext cx="525658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200" dirty="0" err="1" smtClean="0"/>
              <a:t>Самоідентифікація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4653136"/>
            <a:ext cx="80648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Формування /удосконалення власної професійної компетентності </a:t>
            </a:r>
            <a:endParaRPr lang="ru-RU" sz="32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1043608" y="3643507"/>
            <a:ext cx="21602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8126684" y="3656236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3707904" y="2486240"/>
            <a:ext cx="197182" cy="2166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Поведінкові парадокси підлітків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в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ідвертий негативізм і неочікуваний конформізм;</a:t>
            </a: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п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рагнення незалежності і раптова потреба в допомозі: « Рятуйте!»,  « Почуйте мене!»</a:t>
            </a: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е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нтузіазм , невгамовна енергія, ініціатива і перехід до повної інерції, пасивності. </a:t>
            </a:r>
            <a:endParaRPr lang="ru-RU" sz="2400" dirty="0"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Причина </a:t>
            </a:r>
            <a:r>
              <a:rPr lang="uk-UA" b="1" i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контрастів-</a:t>
            </a:r>
            <a:r>
              <a:rPr lang="uk-UA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b="1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прагнення дорослості </a:t>
            </a:r>
            <a:r>
              <a:rPr lang="uk-UA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, яка приходить не одразу</a:t>
            </a:r>
            <a:endParaRPr lang="ru-RU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1484784"/>
            <a:ext cx="129614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rgbClr val="7030A0"/>
                </a:solidFill>
                <a:latin typeface="Times New Roman"/>
              </a:rPr>
              <a:t>Фактори , що визначають статус  підлітка в середовищі однолітків: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очуття повноцінності/неповноцінності через залежність </a:t>
            </a:r>
            <a:r>
              <a:rPr lang="uk-UA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спожитого предметного світу 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речей;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олодіння певним набором речей, яке визначає статус всередині вікової групи 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татус родини, в якій проживає, виховується дитина на фоні зростаючих запитів під впливом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еклами;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рагнення до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самоствердження,  самореалізації.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Наслідки - «емоційний і об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єктний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голод» </a:t>
            </a:r>
            <a:br>
              <a:rPr lang="uk-UA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П.</a:t>
            </a: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Блос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0070C0"/>
                </a:solidFill>
              </a:rPr>
              <a:t>Переживання самотності, внутрішня спустошеність;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800" dirty="0">
                <a:solidFill>
                  <a:srgbClr val="C00000"/>
                </a:solidFill>
              </a:rPr>
              <a:t>в</a:t>
            </a:r>
            <a:r>
              <a:rPr lang="uk-UA" sz="2800" dirty="0" smtClean="0">
                <a:solidFill>
                  <a:srgbClr val="C00000"/>
                </a:solidFill>
              </a:rPr>
              <a:t>чинки «для приколу», які часто є правопорушенням, завершуються конфліктом</a:t>
            </a:r>
            <a:r>
              <a:rPr lang="uk-UA" sz="2800" dirty="0" smtClean="0">
                <a:solidFill>
                  <a:srgbClr val="0070C0"/>
                </a:solidFill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ідокремлення « Я» від сімейного « Ми»;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800" dirty="0">
                <a:solidFill>
                  <a:srgbClr val="00B050"/>
                </a:solidFill>
              </a:rPr>
              <a:t>з</a:t>
            </a:r>
            <a:r>
              <a:rPr lang="uk-UA" sz="2800" dirty="0" smtClean="0">
                <a:solidFill>
                  <a:srgbClr val="00B050"/>
                </a:solidFill>
              </a:rPr>
              <a:t>вуження довірливого спілкування з батьками, вчителями;</a:t>
            </a:r>
            <a:endParaRPr lang="uk-UA" sz="2800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</a:rPr>
              <a:t>взаємини з однолітками  виходять на перший  план</a:t>
            </a:r>
            <a:r>
              <a:rPr lang="uk-UA" sz="2800" dirty="0" smtClean="0">
                <a:solidFill>
                  <a:srgbClr val="0070C0"/>
                </a:solidFill>
              </a:rPr>
              <a:t>;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800" dirty="0">
                <a:solidFill>
                  <a:schemeClr val="accent6">
                    <a:lumMod val="75000"/>
                  </a:schemeClr>
                </a:solidFill>
              </a:rPr>
              <a:t>заповнення спілкування без розбору,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аналізу, зокрема , у </a:t>
            </a:r>
            <a:r>
              <a:rPr lang="uk-UA" sz="2800" dirty="0" err="1" smtClean="0">
                <a:solidFill>
                  <a:schemeClr val="accent6">
                    <a:lumMod val="75000"/>
                  </a:schemeClr>
                </a:solidFill>
              </a:rPr>
              <a:t>соцмережах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uk-UA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uk-UA" sz="2800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uk-UA" sz="28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2" descr="C:\Users\rdh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05264"/>
            <a:ext cx="11521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Варіативність  вибору життєстійкості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Соціальні мережі: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випадкові контакти;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ебезпечні ігри, наприклад, « Синій кит», «Біжи або помри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Момо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»,» Тихий Дон»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Руфінг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Шопліфтинг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 Вогняний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челендж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занурення в інформаційний простір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ЗМІ, де є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фейки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джинса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3826767" cy="3960440"/>
          </a:xfrm>
        </p:spPr>
        <p:txBody>
          <a:bodyPr>
            <a:normAutofit fontScale="85000" lnSpcReduction="10000"/>
          </a:bodyPr>
          <a:lstStyle/>
          <a:p>
            <a:pPr marL="0" lvl="8" indent="0" algn="ctr">
              <a:buNone/>
            </a:pPr>
            <a:r>
              <a:rPr lang="uk-UA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Моделі самовдосконалення</a:t>
            </a:r>
          </a:p>
          <a:p>
            <a:pPr marL="0" lvl="8" indent="0" algn="ctr">
              <a:buNone/>
            </a:pPr>
            <a:r>
              <a:rPr lang="uk-UA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 самовираження:</a:t>
            </a:r>
          </a:p>
          <a:p>
            <a:pPr marL="0" lvl="8" indent="0">
              <a:buNone/>
            </a:pP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 навчання</a:t>
            </a: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8" indent="-457200">
              <a:buFontTx/>
              <a:buChar char="-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правова свідомість;</a:t>
            </a:r>
          </a:p>
          <a:p>
            <a:pPr marL="457200" lvl="8" indent="-457200">
              <a:buFontTx/>
              <a:buChar char="-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алучення до творчої, спортивної, громадської діяльності; </a:t>
            </a:r>
          </a:p>
          <a:p>
            <a:pPr marL="457200" lvl="8" indent="-457200">
              <a:buFontTx/>
              <a:buChar char="-"/>
            </a:pPr>
            <a:r>
              <a:rPr lang="uk-U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олодіжні субкультури</a:t>
            </a:r>
          </a:p>
          <a:p>
            <a:pPr marL="457200" lvl="8" indent="-457200">
              <a:buFontTx/>
              <a:buChar char="-"/>
            </a:pP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8" indent="-457200">
              <a:buFontTx/>
              <a:buChar char="-"/>
            </a:pP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8" indent="-457200">
              <a:buFontTx/>
              <a:buChar char="-"/>
            </a:pP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8" indent="-457200">
              <a:buFontTx/>
              <a:buChar char="-"/>
            </a:pPr>
            <a:endParaRPr lang="uk-U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8" indent="-457200">
              <a:buFontTx/>
              <a:buChar char="-"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8" indent="-457200">
              <a:buFontTx/>
              <a:buChar char="-"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301208"/>
            <a:ext cx="1296144" cy="12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8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Роль і функції класного керівника</a:t>
            </a:r>
            <a:b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моніторингові дослідження механізмів впливу на поведінкові парадокси учнів;</a:t>
            </a:r>
          </a:p>
          <a:p>
            <a:pPr>
              <a:buFontTx/>
              <a:buChar char="-"/>
            </a:pP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рахування вікових, індивідуальних особливостей, рівнів практичної реалізації </a:t>
            </a:r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за певних умов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засвоєних цінностей;</a:t>
            </a:r>
          </a:p>
          <a:p>
            <a:pPr>
              <a:buFontTx/>
              <a:buChar char="-"/>
            </a:pPr>
            <a:r>
              <a:rPr lang="uk-UA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едагогізація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батьківської громади;</a:t>
            </a:r>
          </a:p>
          <a:p>
            <a:pPr>
              <a:buFontTx/>
              <a:buChar char="-"/>
            </a:pP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икористання активної позитивної комунікації для використання механізмів життєстійкості </a:t>
            </a:r>
            <a:r>
              <a:rPr lang="uk-UA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самоідентифікації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формування готовності жити в </a:t>
            </a:r>
            <a:r>
              <a:rPr lang="uk-UA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поліваріативному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багатовимірному) суспільстві ;</a:t>
            </a:r>
          </a:p>
          <a:p>
            <a:pPr>
              <a:buFontTx/>
              <a:buChar char="-"/>
            </a:pP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озвиток , удосконалення міжособистісних стосунків класного колективу.</a:t>
            </a:r>
          </a:p>
          <a:p>
            <a:pPr>
              <a:buFontTx/>
              <a:buChar char="-"/>
            </a:pPr>
            <a:endParaRPr lang="uk-UA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Механізми </a:t>
            </a:r>
            <a:r>
              <a:rPr lang="uk-UA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реалізації-</a:t>
            </a:r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засади партнерства,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дитиноцентризму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uk-UA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8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560</Words>
  <Application>Microsoft Office PowerPoint</Application>
  <PresentationFormat>Экран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Виховна місія школи</vt:lpstr>
      <vt:lpstr>  Виховання – невід’ємна складова освітнього процесу ст.15 Закону України « Про повну загальну середню освіту»                      Грунтується на цінностях:</vt:lpstr>
      <vt:lpstr>Індивідуальна самоосвітня діяльність класного керівника -це</vt:lpstr>
      <vt:lpstr>Поведінкові парадокси підлітків</vt:lpstr>
      <vt:lpstr>Фактори , що визначають статус  підлітка в середовищі однолітків:</vt:lpstr>
      <vt:lpstr>Наслідки - «емоційний і об’єктний голод»  ( П.Блос)</vt:lpstr>
      <vt:lpstr>Варіативність  вибору життєстійкості</vt:lpstr>
      <vt:lpstr>                Роль і функції класного керівника </vt:lpstr>
      <vt:lpstr>Корисні джерела для роботи класного керівника</vt:lpstr>
      <vt:lpstr>Корисні джерела для роботи класного керівника ( продовження)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діяльності сучасного загальноосвітнього навчального закладу</dc:title>
  <dc:creator>User3</dc:creator>
  <cp:lastModifiedBy>rdh</cp:lastModifiedBy>
  <cp:revision>97</cp:revision>
  <cp:lastPrinted>2021-02-03T13:22:56Z</cp:lastPrinted>
  <dcterms:created xsi:type="dcterms:W3CDTF">2014-06-02T13:12:23Z</dcterms:created>
  <dcterms:modified xsi:type="dcterms:W3CDTF">2021-02-09T06:57:15Z</dcterms:modified>
</cp:coreProperties>
</file>